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60" r:id="rId4"/>
    <p:sldId id="269" r:id="rId5"/>
    <p:sldId id="259" r:id="rId6"/>
    <p:sldId id="267" r:id="rId7"/>
    <p:sldId id="268" r:id="rId8"/>
    <p:sldId id="266" r:id="rId9"/>
    <p:sldId id="264" r:id="rId10"/>
    <p:sldId id="27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" pitchFamily="2" charset="77"/>
      <p:regular r:id="rId17"/>
      <p:bold r:id="rId18"/>
      <p:italic r:id="rId19"/>
      <p:boldItalic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25BF37-5771-4687-80B0-CAB05EAB3F13}">
  <a:tblStyle styleId="{6625BF37-5771-4687-80B0-CAB05EAB3F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>
      <p:cViewPr>
        <p:scale>
          <a:sx n="170" d="100"/>
          <a:sy n="170" d="100"/>
        </p:scale>
        <p:origin x="-40" y="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31044506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31044506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31044506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31044506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310445067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310445067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89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310445067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310445067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966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/>
            <a:r>
              <a:rPr lang="en-US" sz="2200" dirty="0"/>
              <a:t>PERFORMANCE ANALYSIS OF MINIMUM SPANNING TREE ALGORITHMS</a:t>
            </a:r>
            <a:br>
              <a:rPr lang="en-US" dirty="0"/>
            </a:br>
            <a:r>
              <a:rPr lang="en" sz="1600" dirty="0"/>
              <a:t>Prim’s and Kruskal’s Algorithm</a:t>
            </a:r>
            <a:endParaRPr sz="1600"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SUMUKHA BHAT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YASH SHAH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792979" y="2706623"/>
              <a:ext cx="2606040" cy="2607945"/>
            </a:xfrm>
            <a:custGeom>
              <a:avLst/>
              <a:gdLst/>
              <a:ahLst/>
              <a:cxnLst/>
              <a:rect l="l" t="t" r="r" b="b"/>
              <a:pathLst>
                <a:path w="2606040" h="2607945">
                  <a:moveTo>
                    <a:pt x="0" y="1303782"/>
                  </a:moveTo>
                  <a:lnTo>
                    <a:pt x="1303020" y="0"/>
                  </a:lnTo>
                  <a:lnTo>
                    <a:pt x="2606040" y="1303782"/>
                  </a:lnTo>
                  <a:lnTo>
                    <a:pt x="1303020" y="2607564"/>
                  </a:lnTo>
                  <a:lnTo>
                    <a:pt x="0" y="1303782"/>
                  </a:lnTo>
                  <a:close/>
                </a:path>
              </a:pathLst>
            </a:custGeom>
            <a:ln w="12700">
              <a:solidFill>
                <a:srgbClr val="11ADC6"/>
              </a:solidFill>
            </a:ln>
          </p:spPr>
          <p:txBody>
            <a:bodyPr wrap="square" lIns="0" tIns="0" rIns="0" bIns="0" rtlCol="0"/>
            <a:lstStyle/>
            <a:p>
              <a:endParaRPr sz="1050"/>
            </a:p>
          </p:txBody>
        </p:sp>
        <p:sp>
          <p:nvSpPr>
            <p:cNvPr id="5" name="object 5"/>
            <p:cNvSpPr/>
            <p:nvPr/>
          </p:nvSpPr>
          <p:spPr>
            <a:xfrm>
              <a:off x="4325111" y="1543811"/>
              <a:ext cx="3542029" cy="3542029"/>
            </a:xfrm>
            <a:custGeom>
              <a:avLst/>
              <a:gdLst/>
              <a:ahLst/>
              <a:cxnLst/>
              <a:rect l="l" t="t" r="r" b="b"/>
              <a:pathLst>
                <a:path w="3542029" h="3542029">
                  <a:moveTo>
                    <a:pt x="0" y="1770888"/>
                  </a:moveTo>
                  <a:lnTo>
                    <a:pt x="1770888" y="0"/>
                  </a:lnTo>
                  <a:lnTo>
                    <a:pt x="3541776" y="1770888"/>
                  </a:lnTo>
                  <a:lnTo>
                    <a:pt x="1770888" y="3541776"/>
                  </a:lnTo>
                  <a:lnTo>
                    <a:pt x="0" y="1770888"/>
                  </a:lnTo>
                  <a:close/>
                </a:path>
              </a:pathLst>
            </a:custGeom>
            <a:ln w="12700">
              <a:solidFill>
                <a:srgbClr val="F59F25"/>
              </a:solidFill>
            </a:ln>
          </p:spPr>
          <p:txBody>
            <a:bodyPr wrap="square" lIns="0" tIns="0" rIns="0" bIns="0" rtlCol="0"/>
            <a:lstStyle/>
            <a:p>
              <a:endParaRPr sz="1050"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33775" y="333769"/>
            <a:ext cx="6390450" cy="853439"/>
          </a:xfrm>
          <a:prstGeom prst="rect">
            <a:avLst/>
          </a:prstGeom>
        </p:spPr>
        <p:txBody>
          <a:bodyPr spcFirstLastPara="1" vert="horz" wrap="square" lIns="0" tIns="9525" rIns="0" bIns="0" rtlCol="0" anchor="t" anchorCtr="0">
            <a:spAutoFit/>
          </a:bodyPr>
          <a:lstStyle/>
          <a:p>
            <a:pPr marL="10953">
              <a:spcBef>
                <a:spcPts val="75"/>
              </a:spcBef>
            </a:pPr>
            <a:r>
              <a:rPr spc="-633" dirty="0"/>
              <a:t>Thank</a:t>
            </a:r>
            <a:r>
              <a:rPr spc="-334" dirty="0"/>
              <a:t> </a:t>
            </a:r>
            <a:r>
              <a:rPr spc="-503" dirty="0"/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MINIMUM SPANNING TREE?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A MINIMUM SPANNING TREE IS THE ONE THAT CONTAINS THE LEAST WEIGHT AMONG ALL THE OTHER SPANNING TREES OF A CONNECTED WEIGHTED GRAPH. THERE CAN BE MORE THAN ONE MINIMUM SPANNING TREE FOR A GRAPH. IT IS A SET OF EDGES IN AN UNDIRECTED WEIGHTED GRAPH THAT CONNECTS ALL THE VERTICES WITH NO CYCLES AND MINIMUM TOTAL EDGE WEIGHT.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206900" y="227475"/>
            <a:ext cx="7505700" cy="742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STEPS FOR PRIM’S</a:t>
            </a:r>
            <a:endParaRPr dirty="0"/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1"/>
          </p:nvPr>
        </p:nvSpPr>
        <p:spPr>
          <a:xfrm>
            <a:off x="302315" y="771277"/>
            <a:ext cx="7505700" cy="17333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1 - CHOOSE A RANDOM VERTEX AS STARTING VERTEX AND INITIALIZE THE MINIMUM SPANNING TREE.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dirty="0"/>
              <a:t>STEP 2 - FIND THE EDGES THAT CONNECT TO OTHER VERTICES.FIND THE EDGE WITH MINIMUM WEIGHT AND ADD IT TO THE SPANNING TREE.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dirty="0"/>
              <a:t>STEP 3 - REPEAT STEP 2 UNTIL THE SPANNING TREE IS OBTAINED.</a:t>
            </a:r>
            <a:endParaRPr sz="1800" dirty="0"/>
          </a:p>
        </p:txBody>
      </p:sp>
      <p:pic>
        <p:nvPicPr>
          <p:cNvPr id="3074" name="Picture 2" descr="Random graph">
            <a:extLst>
              <a:ext uri="{FF2B5EF4-FFF2-40B4-BE49-F238E27FC236}">
                <a16:creationId xmlns:a16="http://schemas.microsoft.com/office/drawing/2014/main" id="{63ADC4C8-CC70-664E-91DD-2A15CE7AB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00" y="2247474"/>
            <a:ext cx="3854216" cy="2224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ST of this graph">
            <a:extLst>
              <a:ext uri="{FF2B5EF4-FFF2-40B4-BE49-F238E27FC236}">
                <a16:creationId xmlns:a16="http://schemas.microsoft.com/office/drawing/2014/main" id="{9D4A4AB0-9C0C-264C-8945-32744F9D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543" y="2247474"/>
            <a:ext cx="3955885" cy="2226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51179F8-4807-8E4E-9EC4-EAADB0FA6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04" y="252396"/>
            <a:ext cx="3722905" cy="4613802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42D7B6E-5840-8C49-B82C-D1C6D0BE3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5071"/>
            <a:ext cx="4137234" cy="464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31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413634" y="281057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STEPS FOR KRUSKAL’S</a:t>
            </a:r>
            <a:endParaRPr dirty="0"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509050" y="949104"/>
            <a:ext cx="7505700" cy="1173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1 - FIRST SORT ALL THE EDGES FROM THE LOWEST WEIGHT TO HIGHEST.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dirty="0"/>
              <a:t>STEP 2 - TAKE EDGE WITH THE LOWEST WEIGHT AND IT TO THE SPANNING TREE. IF THE CYCLE IS CREATED , DISCARD THE EDGE.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dirty="0"/>
              <a:t>STEP 3 - KEEP ADDING EDGES LIKE IN STEP 1 UNTIL ALL THE VERTICES ARE CONSIDERED.</a:t>
            </a:r>
            <a:endParaRPr sz="1800" dirty="0"/>
          </a:p>
        </p:txBody>
      </p:sp>
      <p:pic>
        <p:nvPicPr>
          <p:cNvPr id="2050" name="Picture 2" descr="Random graph">
            <a:extLst>
              <a:ext uri="{FF2B5EF4-FFF2-40B4-BE49-F238E27FC236}">
                <a16:creationId xmlns:a16="http://schemas.microsoft.com/office/drawing/2014/main" id="{A6130E4F-5353-854A-B40F-6D2FCDBCB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10" y="1903704"/>
            <a:ext cx="3947933" cy="227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ST of this graph">
            <a:extLst>
              <a:ext uri="{FF2B5EF4-FFF2-40B4-BE49-F238E27FC236}">
                <a16:creationId xmlns:a16="http://schemas.microsoft.com/office/drawing/2014/main" id="{ED0ABE77-4BBF-0F4A-9A6B-4C649D5CD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56279"/>
            <a:ext cx="3777062" cy="2125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5986267-33DB-0445-97E9-BAD10E2D3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94" y="221064"/>
            <a:ext cx="3997100" cy="4716696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5CD8CA27-951C-0C4E-8752-9C86FA74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9666" y="221064"/>
            <a:ext cx="3442914" cy="471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26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DEFEF962-6689-9245-8789-B35899A50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750" y="182312"/>
            <a:ext cx="5004873" cy="4778875"/>
          </a:xfrm>
          <a:prstGeom prst="rect">
            <a:avLst/>
          </a:prstGeom>
        </p:spPr>
      </p:pic>
      <p:pic>
        <p:nvPicPr>
          <p:cNvPr id="6" name="Picture 5" descr="Text&#10;&#10;Description automatically generated with low confidence">
            <a:extLst>
              <a:ext uri="{FF2B5EF4-FFF2-40B4-BE49-F238E27FC236}">
                <a16:creationId xmlns:a16="http://schemas.microsoft.com/office/drawing/2014/main" id="{DCAEAB38-B49D-7C4D-A161-96996D004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70" y="182312"/>
            <a:ext cx="3563753" cy="47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52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CCC49-B940-4F4F-A83C-99066DB32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615315"/>
            <a:ext cx="7442255" cy="529673"/>
          </a:xfrm>
        </p:spPr>
        <p:txBody>
          <a:bodyPr>
            <a:normAutofit fontScale="90000"/>
          </a:bodyPr>
          <a:lstStyle/>
          <a:p>
            <a:r>
              <a:rPr lang="en-US" dirty="0"/>
              <a:t> Elapsed Time for various test cases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5A6F37-1159-2D44-8BB2-2C98FCCF0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030794"/>
              </p:ext>
            </p:extLst>
          </p:nvPr>
        </p:nvGraphicFramePr>
        <p:xfrm>
          <a:off x="933451" y="1236345"/>
          <a:ext cx="7184832" cy="3291840"/>
        </p:xfrm>
        <a:graphic>
          <a:graphicData uri="http://schemas.openxmlformats.org/drawingml/2006/table">
            <a:tbl>
              <a:tblPr>
                <a:tableStyleId>{6625BF37-5771-4687-80B0-CAB05EAB3F13}</a:tableStyleId>
              </a:tblPr>
              <a:tblGrid>
                <a:gridCol w="1892567">
                  <a:extLst>
                    <a:ext uri="{9D8B030D-6E8A-4147-A177-3AD203B41FA5}">
                      <a16:colId xmlns:a16="http://schemas.microsoft.com/office/drawing/2014/main" val="4263655963"/>
                    </a:ext>
                  </a:extLst>
                </a:gridCol>
                <a:gridCol w="1704563">
                  <a:extLst>
                    <a:ext uri="{9D8B030D-6E8A-4147-A177-3AD203B41FA5}">
                      <a16:colId xmlns:a16="http://schemas.microsoft.com/office/drawing/2014/main" val="392921213"/>
                    </a:ext>
                  </a:extLst>
                </a:gridCol>
                <a:gridCol w="1792298">
                  <a:extLst>
                    <a:ext uri="{9D8B030D-6E8A-4147-A177-3AD203B41FA5}">
                      <a16:colId xmlns:a16="http://schemas.microsoft.com/office/drawing/2014/main" val="4147193693"/>
                    </a:ext>
                  </a:extLst>
                </a:gridCol>
                <a:gridCol w="1795404">
                  <a:extLst>
                    <a:ext uri="{9D8B030D-6E8A-4147-A177-3AD203B41FA5}">
                      <a16:colId xmlns:a16="http://schemas.microsoft.com/office/drawing/2014/main" val="2098801302"/>
                    </a:ext>
                  </a:extLst>
                </a:gridCol>
              </a:tblGrid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No.of nodes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No. of edges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Kruskal’s(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Prim’s(</a:t>
                      </a:r>
                      <a:r>
                        <a:rPr lang="en-US" sz="1200" dirty="0" err="1">
                          <a:effectLst/>
                        </a:rPr>
                        <a:t>ms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198209259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3.102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2.844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3696051249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3.069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4.197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2757267629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649475238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6.169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6.725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808515633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10.453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11.004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619580232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289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21.790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20.984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390383075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1019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3679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51.278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52.768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1289168412"/>
                  </a:ext>
                </a:extLst>
              </a:tr>
              <a:tr h="33438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105000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130.134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94.450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T="91440" marB="91440"/>
                </a:tc>
                <a:extLst>
                  <a:ext uri="{0D108BD9-81ED-4DB2-BD59-A6C34878D82A}">
                    <a16:rowId xmlns:a16="http://schemas.microsoft.com/office/drawing/2014/main" val="450786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1773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03A9CE-5FFA-FA4A-A1C2-5A67DD0B9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69" y="369797"/>
            <a:ext cx="7058772" cy="44039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261</Words>
  <Application>Microsoft Macintosh PowerPoint</Application>
  <PresentationFormat>On-screen Show (16:9)</PresentationFormat>
  <Paragraphs>51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Verdana</vt:lpstr>
      <vt:lpstr>Nunito</vt:lpstr>
      <vt:lpstr>Shift</vt:lpstr>
      <vt:lpstr>PERFORMANCE ANALYSIS OF MINIMUM SPANNING TREE ALGORITHMS Prim’s and Kruskal’s Algorithm</vt:lpstr>
      <vt:lpstr>WHAT IS MINIMUM SPANNING TREE?</vt:lpstr>
      <vt:lpstr>STEPS FOR PRIM’S</vt:lpstr>
      <vt:lpstr>PowerPoint Presentation</vt:lpstr>
      <vt:lpstr>STEPS FOR KRUSKAL’S</vt:lpstr>
      <vt:lpstr>PowerPoint Presentation</vt:lpstr>
      <vt:lpstr>PowerPoint Presentation</vt:lpstr>
      <vt:lpstr> Elapsed Time for various test cases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ANALYSIS OF MINIMUM SPANNING TREE ALGORITHMS Prim’s and Kruskal’s Algorithm</dc:title>
  <cp:lastModifiedBy>Bhat, Sumukha Parameshwara</cp:lastModifiedBy>
  <cp:revision>10</cp:revision>
  <dcterms:modified xsi:type="dcterms:W3CDTF">2021-12-03T01:36:29Z</dcterms:modified>
</cp:coreProperties>
</file>